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handoutMasterIdLst>
    <p:handoutMasterId r:id="rId32"/>
  </p:handoutMasterIdLst>
  <p:sldIdLst>
    <p:sldId id="256" r:id="rId2"/>
    <p:sldId id="272" r:id="rId3"/>
    <p:sldId id="257" r:id="rId4"/>
    <p:sldId id="273" r:id="rId5"/>
    <p:sldId id="258" r:id="rId6"/>
    <p:sldId id="260" r:id="rId7"/>
    <p:sldId id="261" r:id="rId8"/>
    <p:sldId id="262" r:id="rId9"/>
    <p:sldId id="263" r:id="rId10"/>
    <p:sldId id="270" r:id="rId11"/>
    <p:sldId id="271" r:id="rId12"/>
    <p:sldId id="264" r:id="rId13"/>
    <p:sldId id="265" r:id="rId14"/>
    <p:sldId id="266" r:id="rId15"/>
    <p:sldId id="267" r:id="rId16"/>
    <p:sldId id="268" r:id="rId17"/>
    <p:sldId id="269" r:id="rId18"/>
    <p:sldId id="275" r:id="rId19"/>
    <p:sldId id="276" r:id="rId20"/>
    <p:sldId id="277" r:id="rId21"/>
    <p:sldId id="281" r:id="rId22"/>
    <p:sldId id="283" r:id="rId23"/>
    <p:sldId id="282" r:id="rId24"/>
    <p:sldId id="284" r:id="rId25"/>
    <p:sldId id="286" r:id="rId26"/>
    <p:sldId id="289" r:id="rId27"/>
    <p:sldId id="290" r:id="rId28"/>
    <p:sldId id="288" r:id="rId29"/>
    <p:sldId id="279" r:id="rId30"/>
    <p:sldId id="280"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48" autoAdjust="0"/>
    <p:restoredTop sz="94660"/>
  </p:normalViewPr>
  <p:slideViewPr>
    <p:cSldViewPr>
      <p:cViewPr varScale="1">
        <p:scale>
          <a:sx n="86" d="100"/>
          <a:sy n="86" d="100"/>
        </p:scale>
        <p:origin x="164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B60314D-7B91-4087-B707-D3C5A4CFC62C}" type="datetimeFigureOut">
              <a:rPr lang="en-US" smtClean="0"/>
              <a:t>11/24/2020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40A61AA-46C5-4E46-BCCF-EA9B6BE4ED69}" type="slidenum">
              <a:rPr lang="en-US" smtClean="0"/>
              <a:t>‹#›</a:t>
            </a:fld>
            <a:endParaRPr lang="en-US"/>
          </a:p>
        </p:txBody>
      </p:sp>
    </p:spTree>
    <p:extLst>
      <p:ext uri="{BB962C8B-B14F-4D97-AF65-F5344CB8AC3E}">
        <p14:creationId xmlns:p14="http://schemas.microsoft.com/office/powerpoint/2010/main" val="10124788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DD5B963-2699-4299-824C-8BF2A04CBE8E}" type="datetimeFigureOut">
              <a:rPr lang="en-US" smtClean="0"/>
              <a:t>11/24/2020</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D3F94D96-ED94-4400-A846-DB4218B98F8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DD5B963-2699-4299-824C-8BF2A04CBE8E}" type="datetimeFigureOut">
              <a:rPr lang="en-US" smtClean="0"/>
              <a:t>11/24/2020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94D96-ED94-4400-A846-DB4218B98F8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DD5B963-2699-4299-824C-8BF2A04CBE8E}" type="datetimeFigureOut">
              <a:rPr lang="en-US" smtClean="0"/>
              <a:t>11/24/2020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94D96-ED94-4400-A846-DB4218B98F8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4DD5B963-2699-4299-824C-8BF2A04CBE8E}" type="datetimeFigureOut">
              <a:rPr lang="en-US" smtClean="0"/>
              <a:t>11/24/2020</a:t>
            </a:fld>
            <a:endParaRPr lang="en-US"/>
          </a:p>
        </p:txBody>
      </p:sp>
      <p:sp>
        <p:nvSpPr>
          <p:cNvPr id="9" name="Slide Number Placeholder 8"/>
          <p:cNvSpPr>
            <a:spLocks noGrp="1"/>
          </p:cNvSpPr>
          <p:nvPr>
            <p:ph type="sldNum" sz="quarter" idx="15"/>
          </p:nvPr>
        </p:nvSpPr>
        <p:spPr/>
        <p:txBody>
          <a:bodyPr rtlCol="0"/>
          <a:lstStyle/>
          <a:p>
            <a:fld id="{D3F94D96-ED94-4400-A846-DB4218B98F82}"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4DD5B963-2699-4299-824C-8BF2A04CBE8E}" type="datetimeFigureOut">
              <a:rPr lang="en-US" smtClean="0"/>
              <a:t>11/24/2020</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D3F94D96-ED94-4400-A846-DB4218B98F8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DD5B963-2699-4299-824C-8BF2A04CBE8E}" type="datetimeFigureOut">
              <a:rPr lang="en-US" smtClean="0"/>
              <a:t>11/24/2020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94D96-ED94-4400-A846-DB4218B98F82}"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4DD5B963-2699-4299-824C-8BF2A04CBE8E}" type="datetimeFigureOut">
              <a:rPr lang="en-US" smtClean="0"/>
              <a:t>11/24/2020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F94D96-ED94-4400-A846-DB4218B98F82}"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4DD5B963-2699-4299-824C-8BF2A04CBE8E}" type="datetimeFigureOut">
              <a:rPr lang="en-US" smtClean="0"/>
              <a:t>11/24/2020</a:t>
            </a:fld>
            <a:endParaRPr lang="en-US"/>
          </a:p>
        </p:txBody>
      </p:sp>
      <p:sp>
        <p:nvSpPr>
          <p:cNvPr id="7" name="Slide Number Placeholder 6"/>
          <p:cNvSpPr>
            <a:spLocks noGrp="1"/>
          </p:cNvSpPr>
          <p:nvPr>
            <p:ph type="sldNum" sz="quarter" idx="11"/>
          </p:nvPr>
        </p:nvSpPr>
        <p:spPr/>
        <p:txBody>
          <a:bodyPr rtlCol="0"/>
          <a:lstStyle/>
          <a:p>
            <a:fld id="{D3F94D96-ED94-4400-A846-DB4218B98F82}"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D5B963-2699-4299-824C-8BF2A04CBE8E}" type="datetimeFigureOut">
              <a:rPr lang="en-US" smtClean="0"/>
              <a:t>11/24/2020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F94D96-ED94-4400-A846-DB4218B98F8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4DD5B963-2699-4299-824C-8BF2A04CBE8E}" type="datetimeFigureOut">
              <a:rPr lang="en-US" smtClean="0"/>
              <a:t>11/24/2020</a:t>
            </a:fld>
            <a:endParaRPr lang="en-US"/>
          </a:p>
        </p:txBody>
      </p:sp>
      <p:sp>
        <p:nvSpPr>
          <p:cNvPr id="22" name="Slide Number Placeholder 21"/>
          <p:cNvSpPr>
            <a:spLocks noGrp="1"/>
          </p:cNvSpPr>
          <p:nvPr>
            <p:ph type="sldNum" sz="quarter" idx="15"/>
          </p:nvPr>
        </p:nvSpPr>
        <p:spPr/>
        <p:txBody>
          <a:bodyPr rtlCol="0"/>
          <a:lstStyle/>
          <a:p>
            <a:fld id="{D3F94D96-ED94-4400-A846-DB4218B98F82}"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4DD5B963-2699-4299-824C-8BF2A04CBE8E}" type="datetimeFigureOut">
              <a:rPr lang="en-US" smtClean="0"/>
              <a:t>11/24/2020</a:t>
            </a:fld>
            <a:endParaRPr lang="en-US"/>
          </a:p>
        </p:txBody>
      </p:sp>
      <p:sp>
        <p:nvSpPr>
          <p:cNvPr id="18" name="Slide Number Placeholder 17"/>
          <p:cNvSpPr>
            <a:spLocks noGrp="1"/>
          </p:cNvSpPr>
          <p:nvPr>
            <p:ph type="sldNum" sz="quarter" idx="11"/>
          </p:nvPr>
        </p:nvSpPr>
        <p:spPr/>
        <p:txBody>
          <a:bodyPr rtlCol="0"/>
          <a:lstStyle/>
          <a:p>
            <a:fld id="{D3F94D96-ED94-4400-A846-DB4218B98F82}"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DD5B963-2699-4299-824C-8BF2A04CBE8E}" type="datetimeFigureOut">
              <a:rPr lang="en-US" smtClean="0"/>
              <a:t>11/24/2020</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3F94D96-ED94-4400-A846-DB4218B98F8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9327" y="1905000"/>
            <a:ext cx="6172200" cy="1894362"/>
          </a:xfrm>
        </p:spPr>
        <p:txBody>
          <a:bodyPr>
            <a:normAutofit/>
          </a:bodyPr>
          <a:lstStyle/>
          <a:p>
            <a:r>
              <a:rPr lang="en-US" dirty="0" smtClean="0"/>
              <a:t>Family Guidance Centers, Inc.</a:t>
            </a:r>
            <a:br>
              <a:rPr lang="en-US" dirty="0" smtClean="0"/>
            </a:br>
            <a:r>
              <a:rPr lang="en-US" sz="2400" dirty="0" smtClean="0"/>
              <a:t>Guiding Families Toward a Healthy Tomorrow</a:t>
            </a:r>
            <a:r>
              <a:rPr lang="en-US" dirty="0" smtClean="0"/>
              <a:t>	</a:t>
            </a:r>
            <a:endParaRPr lang="en-US" dirty="0"/>
          </a:p>
        </p:txBody>
      </p:sp>
      <p:sp>
        <p:nvSpPr>
          <p:cNvPr id="3" name="Subtitle 2"/>
          <p:cNvSpPr>
            <a:spLocks noGrp="1"/>
          </p:cNvSpPr>
          <p:nvPr>
            <p:ph type="subTitle" idx="1"/>
          </p:nvPr>
        </p:nvSpPr>
        <p:spPr/>
        <p:txBody>
          <a:bodyPr>
            <a:normAutofit/>
          </a:bodyPr>
          <a:lstStyle/>
          <a:p>
            <a:r>
              <a:rPr lang="en-US" dirty="0" smtClean="0"/>
              <a:t>Teagan Shull, MA</a:t>
            </a:r>
          </a:p>
          <a:p>
            <a:r>
              <a:rPr lang="en-US" dirty="0" smtClean="0"/>
              <a:t>ROSC Program Manager</a:t>
            </a:r>
            <a:endParaRPr lang="en-US" dirty="0"/>
          </a:p>
        </p:txBody>
      </p:sp>
      <p:pic>
        <p:nvPicPr>
          <p:cNvPr id="4" name="Picture 3" descr="FGC"/>
          <p:cNvPicPr/>
          <p:nvPr/>
        </p:nvPicPr>
        <p:blipFill>
          <a:blip r:embed="rId4">
            <a:extLst>
              <a:ext uri="{28A0092B-C50C-407E-A947-70E740481C1C}">
                <a14:useLocalDpi xmlns:a14="http://schemas.microsoft.com/office/drawing/2010/main" val="0"/>
              </a:ext>
            </a:extLst>
          </a:blip>
          <a:srcRect/>
          <a:stretch>
            <a:fillRect/>
          </a:stretch>
        </p:blipFill>
        <p:spPr bwMode="auto">
          <a:xfrm>
            <a:off x="3581400" y="76200"/>
            <a:ext cx="2878455" cy="1524000"/>
          </a:xfrm>
          <a:prstGeom prst="rect">
            <a:avLst/>
          </a:prstGeom>
          <a:noFill/>
          <a:ln>
            <a:no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65490062"/>
      </p:ext>
    </p:extLst>
  </p:cSld>
  <p:clrMapOvr>
    <a:masterClrMapping/>
  </p:clrMapOvr>
  <mc:AlternateContent xmlns:mc="http://schemas.openxmlformats.org/markup-compatibility/2006">
    <mc:Choice xmlns:p14="http://schemas.microsoft.com/office/powerpoint/2010/main" Requires="p14">
      <p:transition spd="slow" p14:dur="2000" advTm="12996"/>
    </mc:Choice>
    <mc:Fallback>
      <p:transition spd="slow" advTm="1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Intensive Outpatient Substance Use Disorder Treatment</a:t>
            </a:r>
            <a:endParaRPr lang="en-US" dirty="0"/>
          </a:p>
        </p:txBody>
      </p:sp>
      <p:sp>
        <p:nvSpPr>
          <p:cNvPr id="3" name="Content Placeholder 2"/>
          <p:cNvSpPr>
            <a:spLocks noGrp="1"/>
          </p:cNvSpPr>
          <p:nvPr>
            <p:ph sz="quarter" idx="1"/>
          </p:nvPr>
        </p:nvSpPr>
        <p:spPr/>
        <p:txBody>
          <a:bodyPr>
            <a:normAutofit/>
          </a:bodyPr>
          <a:lstStyle/>
          <a:p>
            <a:r>
              <a:rPr lang="en-US" dirty="0" smtClean="0"/>
              <a:t>Concentrated </a:t>
            </a:r>
            <a:r>
              <a:rPr lang="en-US" dirty="0"/>
              <a:t>intervention focused on assisting the patient in establishing initial abstinence</a:t>
            </a:r>
            <a:r>
              <a:rPr lang="en-US" dirty="0" smtClean="0"/>
              <a:t>.</a:t>
            </a:r>
          </a:p>
          <a:p>
            <a:r>
              <a:rPr lang="en-US" dirty="0"/>
              <a:t>After a comprehensive substance use disorder assessment, an individualized treatment plan and service schedule is </a:t>
            </a:r>
            <a:r>
              <a:rPr lang="en-US" dirty="0" smtClean="0"/>
              <a:t>established.</a:t>
            </a:r>
          </a:p>
          <a:p>
            <a:r>
              <a:rPr lang="en-US" dirty="0"/>
              <a:t>Patients are educated on the disease process of addiction and participate in highly structured and highly focused treatment </a:t>
            </a:r>
            <a:r>
              <a:rPr lang="en-US" dirty="0" smtClean="0"/>
              <a:t>sessions</a:t>
            </a:r>
          </a:p>
          <a:p>
            <a:r>
              <a:rPr lang="en-US" dirty="0"/>
              <a:t>Group, individual and case management sessions address the individual’s personal addictive history and use patterns as well as concrete steps for interrupting the illicit use pattern.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8061042"/>
      </p:ext>
    </p:extLst>
  </p:cSld>
  <p:clrMapOvr>
    <a:masterClrMapping/>
  </p:clrMapOvr>
  <mc:AlternateContent xmlns:mc="http://schemas.openxmlformats.org/markup-compatibility/2006">
    <mc:Choice xmlns:p14="http://schemas.microsoft.com/office/powerpoint/2010/main" Requires="p14">
      <p:transition spd="slow" p14:dur="1600" advTm="81777">
        <p14:gallery dir="l"/>
      </p:transition>
    </mc:Choice>
    <mc:Fallback>
      <p:transition spd="slow" advTm="817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sz="quarter" idx="1"/>
          </p:nvPr>
        </p:nvSpPr>
        <p:spPr/>
        <p:txBody>
          <a:bodyPr>
            <a:normAutofit/>
          </a:bodyPr>
          <a:lstStyle/>
          <a:p>
            <a:r>
              <a:rPr lang="en-US" dirty="0" smtClean="0"/>
              <a:t>Related </a:t>
            </a:r>
            <a:r>
              <a:rPr lang="en-US" dirty="0"/>
              <a:t>problems such as employment, family, legal, health and mental health concerns are also addressed</a:t>
            </a:r>
            <a:r>
              <a:rPr lang="en-US" dirty="0" smtClean="0"/>
              <a:t>.</a:t>
            </a:r>
          </a:p>
          <a:p>
            <a:r>
              <a:rPr lang="en-US" dirty="0"/>
              <a:t>Patients attend a minimum of nine hours of counseling per week and are provided with periodic drug screening to help track progress.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0852842"/>
      </p:ext>
    </p:extLst>
  </p:cSld>
  <p:clrMapOvr>
    <a:masterClrMapping/>
  </p:clrMapOvr>
  <mc:AlternateContent xmlns:mc="http://schemas.openxmlformats.org/markup-compatibility/2006">
    <mc:Choice xmlns:p14="http://schemas.microsoft.com/office/powerpoint/2010/main" Requires="p14">
      <p:transition spd="slow" p14:dur="2000" advTm="32360">
        <p14:ferris dir="l"/>
      </p:transition>
    </mc:Choice>
    <mc:Fallback>
      <p:transition spd="slow" advTm="32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Assisted Treatment	</a:t>
            </a:r>
            <a:endParaRPr lang="en-US" dirty="0"/>
          </a:p>
        </p:txBody>
      </p:sp>
      <p:sp>
        <p:nvSpPr>
          <p:cNvPr id="3" name="Content Placeholder 2"/>
          <p:cNvSpPr>
            <a:spLocks noGrp="1"/>
          </p:cNvSpPr>
          <p:nvPr>
            <p:ph sz="quarter" idx="1"/>
          </p:nvPr>
        </p:nvSpPr>
        <p:spPr/>
        <p:txBody>
          <a:bodyPr/>
          <a:lstStyle/>
          <a:p>
            <a:r>
              <a:rPr lang="en-US" dirty="0" smtClean="0"/>
              <a:t>Medication </a:t>
            </a:r>
            <a:r>
              <a:rPr lang="en-US" dirty="0"/>
              <a:t>management is available as part of a comprehensive outpatient treatment </a:t>
            </a:r>
            <a:r>
              <a:rPr lang="en-US" dirty="0" smtClean="0"/>
              <a:t>plan.</a:t>
            </a:r>
          </a:p>
          <a:p>
            <a:r>
              <a:rPr lang="en-US" dirty="0"/>
              <a:t>Patients who have continuous opiate dependency are assessed by medical staff for medication stabilization and </a:t>
            </a:r>
            <a:r>
              <a:rPr lang="en-US" dirty="0" smtClean="0"/>
              <a:t>maintenance.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7984369"/>
      </p:ext>
    </p:extLst>
  </p:cSld>
  <p:clrMapOvr>
    <a:masterClrMapping/>
  </p:clrMapOvr>
  <mc:AlternateContent xmlns:mc="http://schemas.openxmlformats.org/markup-compatibility/2006">
    <mc:Choice xmlns:p14="http://schemas.microsoft.com/office/powerpoint/2010/main" Requires="p14">
      <p:transition spd="slow" p14:dur="1200" advTm="77003">
        <p:dissolve/>
      </p:transition>
    </mc:Choice>
    <mc:Fallback>
      <p:transition spd="slow" advTm="77003">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Major Goals of Medication Management</a:t>
            </a:r>
            <a:endParaRPr lang="en-US" dirty="0"/>
          </a:p>
        </p:txBody>
      </p:sp>
      <p:sp>
        <p:nvSpPr>
          <p:cNvPr id="3" name="Content Placeholder 2"/>
          <p:cNvSpPr>
            <a:spLocks noGrp="1"/>
          </p:cNvSpPr>
          <p:nvPr>
            <p:ph sz="quarter" idx="1"/>
          </p:nvPr>
        </p:nvSpPr>
        <p:spPr/>
        <p:txBody>
          <a:bodyPr/>
          <a:lstStyle/>
          <a:p>
            <a:r>
              <a:rPr lang="en-US" dirty="0" smtClean="0"/>
              <a:t>To alleviate withdrawal symptoms.</a:t>
            </a:r>
          </a:p>
          <a:p>
            <a:r>
              <a:rPr lang="en-US" dirty="0" smtClean="0"/>
              <a:t>Reduce cravings for illicit opiates.</a:t>
            </a:r>
          </a:p>
          <a:p>
            <a:r>
              <a:rPr lang="en-US" dirty="0" smtClean="0"/>
              <a:t>Block </a:t>
            </a:r>
            <a:r>
              <a:rPr lang="en-US" dirty="0"/>
              <a:t>the effects of illicit opiate use without producing unwanted side effects such as nodding or </a:t>
            </a:r>
            <a:r>
              <a:rPr lang="en-US" dirty="0" smtClean="0"/>
              <a:t>lethargy.</a:t>
            </a:r>
          </a:p>
          <a:p>
            <a:r>
              <a:rPr lang="en-US" dirty="0"/>
              <a:t>This is accomplished through continuous assessment of individualized dosing for each patient.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0131871"/>
      </p:ext>
    </p:extLst>
  </p:cSld>
  <p:clrMapOvr>
    <a:masterClrMapping/>
  </p:clrMapOvr>
  <mc:AlternateContent xmlns:mc="http://schemas.openxmlformats.org/markup-compatibility/2006">
    <mc:Choice xmlns:p14="http://schemas.microsoft.com/office/powerpoint/2010/main" Requires="p14">
      <p:transition spd="slow" p14:dur="2500" advTm="61197">
        <p:checker/>
      </p:transition>
    </mc:Choice>
    <mc:Fallback>
      <p:transition spd="slow" advTm="61197">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Benefits of Medication Management</a:t>
            </a:r>
            <a:endParaRPr lang="en-US" dirty="0"/>
          </a:p>
        </p:txBody>
      </p:sp>
      <p:sp>
        <p:nvSpPr>
          <p:cNvPr id="3" name="Content Placeholder 2"/>
          <p:cNvSpPr>
            <a:spLocks noGrp="1"/>
          </p:cNvSpPr>
          <p:nvPr>
            <p:ph sz="quarter" idx="1"/>
          </p:nvPr>
        </p:nvSpPr>
        <p:spPr/>
        <p:txBody>
          <a:bodyPr/>
          <a:lstStyle/>
          <a:p>
            <a:r>
              <a:rPr lang="en-US" dirty="0" smtClean="0"/>
              <a:t>Use of medication, primarily methadone, as part of the treatment plan.</a:t>
            </a:r>
          </a:p>
          <a:p>
            <a:r>
              <a:rPr lang="en-US" dirty="0" smtClean="0"/>
              <a:t>Group counseling</a:t>
            </a:r>
          </a:p>
          <a:p>
            <a:r>
              <a:rPr lang="en-US" dirty="0" smtClean="0"/>
              <a:t>Individual counseling</a:t>
            </a:r>
          </a:p>
          <a:p>
            <a:r>
              <a:rPr lang="en-US" dirty="0" smtClean="0"/>
              <a:t>Case management</a:t>
            </a:r>
          </a:p>
          <a:p>
            <a:r>
              <a:rPr lang="en-US" dirty="0" smtClean="0"/>
              <a:t>Periodic drug screening</a:t>
            </a:r>
          </a:p>
          <a:p>
            <a:r>
              <a:rPr lang="en-US" dirty="0" smtClean="0"/>
              <a:t>Primary goal is abstinence from illicit drugs</a:t>
            </a:r>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9435949"/>
      </p:ext>
    </p:extLst>
  </p:cSld>
  <p:clrMapOvr>
    <a:masterClrMapping/>
  </p:clrMapOvr>
  <mc:AlternateContent xmlns:mc="http://schemas.openxmlformats.org/markup-compatibility/2006">
    <mc:Choice xmlns:p14="http://schemas.microsoft.com/office/powerpoint/2010/main" Requires="p14">
      <p:transition spd="slow" p14:dur="1600" advTm="64444">
        <p:blinds dir="vert"/>
      </p:transition>
    </mc:Choice>
    <mc:Fallback>
      <p:transition spd="slow" advTm="64444">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Concerns</a:t>
            </a:r>
            <a:endParaRPr lang="en-US" dirty="0"/>
          </a:p>
        </p:txBody>
      </p:sp>
      <p:sp>
        <p:nvSpPr>
          <p:cNvPr id="3" name="Content Placeholder 2"/>
          <p:cNvSpPr>
            <a:spLocks noGrp="1"/>
          </p:cNvSpPr>
          <p:nvPr>
            <p:ph sz="quarter" idx="1"/>
          </p:nvPr>
        </p:nvSpPr>
        <p:spPr/>
        <p:txBody>
          <a:bodyPr>
            <a:normAutofit/>
          </a:bodyPr>
          <a:lstStyle/>
          <a:p>
            <a:r>
              <a:rPr lang="en-US" dirty="0" smtClean="0"/>
              <a:t>Prevention </a:t>
            </a:r>
            <a:r>
              <a:rPr lang="en-US" dirty="0"/>
              <a:t>of HIV/Hepatitis C and other infectious </a:t>
            </a:r>
            <a:r>
              <a:rPr lang="en-US" dirty="0" smtClean="0"/>
              <a:t>disease</a:t>
            </a:r>
          </a:p>
          <a:p>
            <a:r>
              <a:rPr lang="en-US" dirty="0" smtClean="0"/>
              <a:t>Parenting</a:t>
            </a:r>
          </a:p>
          <a:p>
            <a:r>
              <a:rPr lang="en-US" dirty="0" smtClean="0"/>
              <a:t>Employment</a:t>
            </a:r>
          </a:p>
          <a:p>
            <a:r>
              <a:rPr lang="en-US" dirty="0" smtClean="0"/>
              <a:t>Criminal </a:t>
            </a:r>
            <a:r>
              <a:rPr lang="en-US" dirty="0"/>
              <a:t>justice </a:t>
            </a:r>
            <a:r>
              <a:rPr lang="en-US" dirty="0" smtClean="0"/>
              <a:t>involvement</a:t>
            </a:r>
          </a:p>
          <a:p>
            <a:r>
              <a:rPr lang="en-US" dirty="0" smtClean="0"/>
              <a:t>Management </a:t>
            </a:r>
            <a:r>
              <a:rPr lang="en-US" dirty="0"/>
              <a:t>of mental health and primary health </a:t>
            </a:r>
            <a:r>
              <a:rPr lang="en-US" dirty="0" smtClean="0"/>
              <a:t>problems</a:t>
            </a:r>
          </a:p>
          <a:p>
            <a:r>
              <a:rPr lang="en-US" dirty="0"/>
              <a:t>With effective medical stabilization, the patient is able to begin the work of behavior and lifestyle change necessary for long- term recovery.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5925590"/>
      </p:ext>
    </p:extLst>
  </p:cSld>
  <p:clrMapOvr>
    <a:masterClrMapping/>
  </p:clrMapOvr>
  <p:transition spd="slow" advTm="31592">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Methadone?</a:t>
            </a:r>
            <a:endParaRPr lang="en-US" dirty="0"/>
          </a:p>
        </p:txBody>
      </p:sp>
      <p:sp>
        <p:nvSpPr>
          <p:cNvPr id="3" name="Content Placeholder 2"/>
          <p:cNvSpPr>
            <a:spLocks noGrp="1"/>
          </p:cNvSpPr>
          <p:nvPr>
            <p:ph sz="quarter" idx="1"/>
          </p:nvPr>
        </p:nvSpPr>
        <p:spPr/>
        <p:txBody>
          <a:bodyPr>
            <a:normAutofit fontScale="92500"/>
          </a:bodyPr>
          <a:lstStyle/>
          <a:p>
            <a:r>
              <a:rPr lang="en-US" dirty="0" smtClean="0"/>
              <a:t>A long-acting, synthetic drug that was first used in the maintenance treatment of drug addiction in the U.S. in the 1960’s. It is an opioid “agonist”, which means that it acts in a way that is similar to morphine and other narcotic medications. </a:t>
            </a:r>
          </a:p>
          <a:p>
            <a:r>
              <a:rPr lang="en-US" dirty="0" smtClean="0"/>
              <a:t>It is prescribed to help prevent withdrawal symptoms that often accompany heroin or other opiate dependency.</a:t>
            </a:r>
          </a:p>
          <a:p>
            <a:r>
              <a:rPr lang="en-US" dirty="0" smtClean="0"/>
              <a:t>Medically indicated as part of treatment.</a:t>
            </a:r>
          </a:p>
          <a:p>
            <a:r>
              <a:rPr lang="en-US" dirty="0" smtClean="0"/>
              <a:t>Though it is a class 2 narcotic, it is a legal substance when prescribed and monitored by a physician. </a:t>
            </a:r>
          </a:p>
          <a:p>
            <a:r>
              <a:rPr lang="en-US" dirty="0" smtClean="0"/>
              <a:t>Counseling and education are imperative and just as importance as abstinence and recovery.</a:t>
            </a:r>
          </a:p>
          <a:p>
            <a:pPr marL="0" indent="0">
              <a:buNone/>
            </a:pP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3456598"/>
      </p:ext>
    </p:extLst>
  </p:cSld>
  <p:clrMapOvr>
    <a:masterClrMapping/>
  </p:clrMapOvr>
  <mc:AlternateContent xmlns:mc="http://schemas.openxmlformats.org/markup-compatibility/2006">
    <mc:Choice xmlns:p14="http://schemas.microsoft.com/office/powerpoint/2010/main" Requires="p14">
      <p:transition spd="slow" p14:dur="1400" advTm="206447">
        <p14:ripple/>
      </p:transition>
    </mc:Choice>
    <mc:Fallback>
      <p:transition spd="slow" advTm="2064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methadone do exactly</a:t>
            </a:r>
            <a:endParaRPr lang="en-US" dirty="0"/>
          </a:p>
        </p:txBody>
      </p:sp>
      <p:sp>
        <p:nvSpPr>
          <p:cNvPr id="3" name="Content Placeholder 2"/>
          <p:cNvSpPr>
            <a:spLocks noGrp="1"/>
          </p:cNvSpPr>
          <p:nvPr>
            <p:ph sz="quarter" idx="1"/>
          </p:nvPr>
        </p:nvSpPr>
        <p:spPr/>
        <p:txBody>
          <a:bodyPr/>
          <a:lstStyle/>
          <a:p>
            <a:r>
              <a:rPr lang="en-US" dirty="0" smtClean="0"/>
              <a:t>When used in proper doses in maintenance treatment, methadone does not create euphoria, sedation, or an analgesic effect.</a:t>
            </a:r>
          </a:p>
          <a:p>
            <a:r>
              <a:rPr lang="en-US" dirty="0" smtClean="0"/>
              <a:t>Doses must be determined individually.</a:t>
            </a:r>
          </a:p>
          <a:p>
            <a:r>
              <a:rPr lang="en-US" dirty="0" smtClean="0"/>
              <a:t>The proper maintenance dose is the one at which the cravings stop, without creating the effects of euphoria or sedation.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260404"/>
      </p:ext>
    </p:extLst>
  </p:cSld>
  <p:clrMapOvr>
    <a:masterClrMapping/>
  </p:clrMapOvr>
  <mc:AlternateContent xmlns:mc="http://schemas.openxmlformats.org/markup-compatibility/2006">
    <mc:Choice xmlns:p14="http://schemas.microsoft.com/office/powerpoint/2010/main" Requires="p14">
      <p:transition spd="slow" p14:dur="4400" advTm="141640">
        <p14:honeycomb/>
      </p:transition>
    </mc:Choice>
    <mc:Fallback>
      <p:transition spd="slow" advTm="141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methadone differs from other opiates</a:t>
            </a:r>
            <a:endParaRPr lang="en-US" dirty="0"/>
          </a:p>
        </p:txBody>
      </p:sp>
      <p:sp>
        <p:nvSpPr>
          <p:cNvPr id="3" name="Content Placeholder 2"/>
          <p:cNvSpPr>
            <a:spLocks noGrp="1"/>
          </p:cNvSpPr>
          <p:nvPr>
            <p:ph sz="quarter" idx="1"/>
          </p:nvPr>
        </p:nvSpPr>
        <p:spPr/>
        <p:txBody>
          <a:bodyPr/>
          <a:lstStyle/>
          <a:p>
            <a:r>
              <a:rPr lang="en-US" dirty="0" smtClean="0"/>
              <a:t>Methadone lasts longer</a:t>
            </a:r>
          </a:p>
          <a:p>
            <a:r>
              <a:rPr lang="en-US" dirty="0" smtClean="0"/>
              <a:t>The body metabolizes methadone differently than it does heroin, morphine, or other opiates.</a:t>
            </a:r>
          </a:p>
          <a:p>
            <a:r>
              <a:rPr lang="en-US" dirty="0" smtClean="0"/>
              <a:t>When a person takes methadone regularly, it builds up, and is stored in the body, so it lasts even longer when used for maintenance.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30563289"/>
      </p:ext>
    </p:extLst>
  </p:cSld>
  <p:clrMapOvr>
    <a:masterClrMapping/>
  </p:clrMapOvr>
  <mc:AlternateContent xmlns:mc="http://schemas.openxmlformats.org/markup-compatibility/2006">
    <mc:Choice xmlns:p14="http://schemas.microsoft.com/office/powerpoint/2010/main" Requires="p14">
      <p:transition spd="slow" p14:dur="1500" advTm="154746">
        <p:split orient="vert"/>
      </p:transition>
    </mc:Choice>
    <mc:Fallback>
      <p:transition spd="slow" advTm="15474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determine a stable dose	</a:t>
            </a:r>
            <a:endParaRPr lang="en-US" dirty="0"/>
          </a:p>
        </p:txBody>
      </p:sp>
      <p:sp>
        <p:nvSpPr>
          <p:cNvPr id="3" name="Content Placeholder 2"/>
          <p:cNvSpPr>
            <a:spLocks noGrp="1"/>
          </p:cNvSpPr>
          <p:nvPr>
            <p:ph sz="quarter" idx="1"/>
          </p:nvPr>
        </p:nvSpPr>
        <p:spPr/>
        <p:txBody>
          <a:bodyPr/>
          <a:lstStyle/>
          <a:p>
            <a:r>
              <a:rPr lang="en-US" dirty="0" smtClean="0"/>
              <a:t>Everyone is different.</a:t>
            </a:r>
          </a:p>
          <a:p>
            <a:r>
              <a:rPr lang="en-US" dirty="0" smtClean="0"/>
              <a:t>Doses vary depending on a person’s usage, withdrawal, craving, and their metabolism.</a:t>
            </a:r>
          </a:p>
          <a:p>
            <a:r>
              <a:rPr lang="en-US" dirty="0" smtClean="0"/>
              <a:t>Most patients feel stable between 60 and 120 milligrams of methadone.</a:t>
            </a:r>
          </a:p>
          <a:p>
            <a:r>
              <a:rPr lang="en-US" dirty="0" smtClean="0"/>
              <a:t>However, as every person is different, they may required more or less.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608389"/>
      </p:ext>
    </p:extLst>
  </p:cSld>
  <p:clrMapOvr>
    <a:masterClrMapping/>
  </p:clrMapOvr>
  <mc:AlternateContent xmlns:mc="http://schemas.openxmlformats.org/markup-compatibility/2006">
    <mc:Choice xmlns:p14="http://schemas.microsoft.com/office/powerpoint/2010/main" Requires="p14">
      <p:transition spd="med" p14:dur="700" advTm="65482">
        <p:fade/>
      </p:transition>
    </mc:Choice>
    <mc:Fallback>
      <p:transition spd="med" advTm="65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a:t>
            </a:r>
            <a:endParaRPr lang="en-US" dirty="0"/>
          </a:p>
        </p:txBody>
      </p:sp>
      <p:sp>
        <p:nvSpPr>
          <p:cNvPr id="3" name="Content Placeholder 2"/>
          <p:cNvSpPr>
            <a:spLocks noGrp="1"/>
          </p:cNvSpPr>
          <p:nvPr>
            <p:ph sz="quarter" idx="1"/>
          </p:nvPr>
        </p:nvSpPr>
        <p:spPr/>
        <p:txBody>
          <a:bodyPr>
            <a:normAutofit/>
          </a:bodyPr>
          <a:lstStyle/>
          <a:p>
            <a:pPr marL="0" indent="0">
              <a:buNone/>
            </a:pPr>
            <a:r>
              <a:rPr lang="en-US" dirty="0" smtClean="0"/>
              <a:t>Family Guidance Centers, Inc. (FGC) is a not-for-profit organization that exists to promote the well-being of individuals, families, and communities through prevention, education, and treatment.</a:t>
            </a:r>
          </a:p>
          <a:p>
            <a:pPr marL="0" indent="0">
              <a:buNone/>
            </a:pPr>
            <a:endParaRPr lang="en-US" dirty="0" smtClean="0"/>
          </a:p>
          <a:p>
            <a:pPr marL="0" indent="0">
              <a:buNone/>
            </a:pPr>
            <a:r>
              <a:rPr lang="en-US" dirty="0" smtClean="0"/>
              <a:t>FGC has treatment centers in Chicago, Aurora, Joliet, Des Plaines, Springfield, Quincy and Harvey, Illinois. We also have two hospital based programs in Chicago, and two Private Therapeutic day schools in Arlington Heights, Illinois.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26044232"/>
      </p:ext>
    </p:extLst>
  </p:cSld>
  <p:clrMapOvr>
    <a:masterClrMapping/>
  </p:clrMapOvr>
  <mc:AlternateContent xmlns:mc="http://schemas.openxmlformats.org/markup-compatibility/2006">
    <mc:Choice xmlns:p14="http://schemas.microsoft.com/office/powerpoint/2010/main" Requires="p14">
      <p:transition spd="med" p14:dur="700" advTm="34750">
        <p:fade/>
      </p:transition>
    </mc:Choice>
    <mc:Fallback>
      <p:transition spd="med" advTm="34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long do I use methadone?</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Until a person maintains a stable dose.</a:t>
            </a:r>
          </a:p>
          <a:p>
            <a:r>
              <a:rPr lang="en-US" dirty="0" smtClean="0"/>
              <a:t>The patient is able to maintain stability in:</a:t>
            </a:r>
          </a:p>
          <a:p>
            <a:pPr lvl="1"/>
            <a:r>
              <a:rPr lang="en-US" dirty="0" smtClean="0"/>
              <a:t>Mental health</a:t>
            </a:r>
          </a:p>
          <a:p>
            <a:pPr lvl="1"/>
            <a:r>
              <a:rPr lang="en-US" dirty="0" smtClean="0"/>
              <a:t>Physical health</a:t>
            </a:r>
          </a:p>
          <a:p>
            <a:pPr lvl="1"/>
            <a:r>
              <a:rPr lang="en-US" dirty="0" smtClean="0"/>
              <a:t>Housing</a:t>
            </a:r>
          </a:p>
          <a:p>
            <a:pPr lvl="1"/>
            <a:r>
              <a:rPr lang="en-US" dirty="0" smtClean="0"/>
              <a:t>Employment</a:t>
            </a:r>
          </a:p>
          <a:p>
            <a:pPr lvl="1"/>
            <a:r>
              <a:rPr lang="en-US" dirty="0" smtClean="0"/>
              <a:t>Legal issues</a:t>
            </a:r>
          </a:p>
          <a:p>
            <a:pPr lvl="1"/>
            <a:r>
              <a:rPr lang="en-US" dirty="0" smtClean="0"/>
              <a:t>Interpersonal relationships	</a:t>
            </a:r>
          </a:p>
          <a:p>
            <a:pPr lvl="1"/>
            <a:endParaRPr lang="en-US" dirty="0"/>
          </a:p>
          <a:p>
            <a:pPr marL="365760" lvl="1" indent="0">
              <a:buNone/>
            </a:pPr>
            <a:r>
              <a:rPr lang="en-US" dirty="0" smtClean="0"/>
              <a:t>Once the patient is stable in all areas and they feel like they are ready to take the steps to gradually decrease in their methadone, that decision can be made. For some, this can be years into their recovery.</a:t>
            </a:r>
            <a:endParaRPr lang="en-US" dirty="0"/>
          </a:p>
          <a:p>
            <a:pPr marL="365760" lvl="1"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6408966"/>
      </p:ext>
    </p:extLst>
  </p:cSld>
  <p:clrMapOvr>
    <a:masterClrMapping/>
  </p:clrMapOvr>
  <mc:AlternateContent xmlns:mc="http://schemas.openxmlformats.org/markup-compatibility/2006">
    <mc:Choice xmlns:p14="http://schemas.microsoft.com/office/powerpoint/2010/main" Requires="p14">
      <p:transition spd="slow" p14:dur="1600" advTm="153515">
        <p14:prism isInverted="1"/>
      </p:transition>
    </mc:Choice>
    <mc:Fallback>
      <p:transition spd="slow" advTm="153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Methadone Dispensing Procedures</a:t>
            </a:r>
            <a:endParaRPr lang="en-US" dirty="0"/>
          </a:p>
        </p:txBody>
      </p:sp>
      <p:sp>
        <p:nvSpPr>
          <p:cNvPr id="3" name="Content Placeholder 2"/>
          <p:cNvSpPr>
            <a:spLocks noGrp="1"/>
          </p:cNvSpPr>
          <p:nvPr>
            <p:ph sz="quarter" idx="1"/>
          </p:nvPr>
        </p:nvSpPr>
        <p:spPr/>
        <p:txBody>
          <a:bodyPr/>
          <a:lstStyle/>
          <a:p>
            <a:r>
              <a:rPr lang="en-US" dirty="0" smtClean="0"/>
              <a:t>Methadone is dispensed by a licensed nurse</a:t>
            </a:r>
          </a:p>
          <a:p>
            <a:r>
              <a:rPr lang="en-US" dirty="0" smtClean="0"/>
              <a:t>Most FGC patients dose in front of a nurse daily (with the exception of Sundays)</a:t>
            </a:r>
          </a:p>
          <a:p>
            <a:r>
              <a:rPr lang="en-US" dirty="0" smtClean="0"/>
              <a:t>Carry bottles are provided for Sundays and Holidays</a:t>
            </a:r>
          </a:p>
          <a:p>
            <a:r>
              <a:rPr lang="en-US" dirty="0" smtClean="0"/>
              <a:t>Stable methadone patients can receive a code allowing them to receive multiple carry bottles.</a:t>
            </a:r>
          </a:p>
          <a:p>
            <a:pPr lvl="1"/>
            <a:r>
              <a:rPr lang="en-US" dirty="0" smtClean="0"/>
              <a:t>Cuts down on travel daily for stable patients</a:t>
            </a:r>
          </a:p>
          <a:p>
            <a:pPr lvl="1"/>
            <a:r>
              <a:rPr lang="en-US" dirty="0" smtClean="0"/>
              <a:t>Requires ability to keep methadone in safe and secure location</a:t>
            </a:r>
          </a:p>
          <a:p>
            <a:pPr lvl="1"/>
            <a:r>
              <a:rPr lang="en-US" dirty="0" smtClean="0"/>
              <a:t>Code can be revoked if patient is not complying with treatment and methadone protocols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485250"/>
      </p:ext>
    </p:extLst>
  </p:cSld>
  <p:clrMapOvr>
    <a:masterClrMapping/>
  </p:clrMapOvr>
  <mc:AlternateContent xmlns:mc="http://schemas.openxmlformats.org/markup-compatibility/2006">
    <mc:Choice xmlns:p14="http://schemas.microsoft.com/office/powerpoint/2010/main" Requires="p14">
      <p:transition spd="slow" p14:dur="2000" advTm="513"/>
    </mc:Choice>
    <mc:Fallback>
      <p:transition spd="slow" advTm="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Vivitrol</a:t>
            </a:r>
            <a:r>
              <a:rPr lang="en-US" dirty="0" smtClean="0"/>
              <a:t> (Naltrexone)</a:t>
            </a:r>
            <a:endParaRPr lang="en-US" dirty="0"/>
          </a:p>
        </p:txBody>
      </p:sp>
      <p:sp>
        <p:nvSpPr>
          <p:cNvPr id="3" name="Content Placeholder 2"/>
          <p:cNvSpPr>
            <a:spLocks noGrp="1"/>
          </p:cNvSpPr>
          <p:nvPr>
            <p:ph sz="quarter" idx="1"/>
          </p:nvPr>
        </p:nvSpPr>
        <p:spPr/>
        <p:txBody>
          <a:bodyPr>
            <a:normAutofit lnSpcReduction="10000"/>
          </a:bodyPr>
          <a:lstStyle/>
          <a:p>
            <a:r>
              <a:rPr lang="en-US" dirty="0"/>
              <a:t>M</a:t>
            </a:r>
            <a:r>
              <a:rPr lang="en-US" dirty="0" smtClean="0"/>
              <a:t>edication </a:t>
            </a:r>
            <a:r>
              <a:rPr lang="en-US" dirty="0"/>
              <a:t>used to treat opioid use disorders and alcohol use </a:t>
            </a:r>
            <a:r>
              <a:rPr lang="en-US" dirty="0" smtClean="0"/>
              <a:t>disorders</a:t>
            </a:r>
          </a:p>
          <a:p>
            <a:pPr lvl="1"/>
            <a:r>
              <a:rPr lang="en-US" dirty="0" smtClean="0"/>
              <a:t>Comes in a pill form or as an injectable. </a:t>
            </a:r>
          </a:p>
          <a:p>
            <a:pPr lvl="1"/>
            <a:r>
              <a:rPr lang="en-US" dirty="0" smtClean="0"/>
              <a:t>The </a:t>
            </a:r>
            <a:r>
              <a:rPr lang="en-US" dirty="0"/>
              <a:t>injectable extended-release form of the drug (</a:t>
            </a:r>
            <a:r>
              <a:rPr lang="en-US" dirty="0" err="1"/>
              <a:t>Vivitrol</a:t>
            </a:r>
            <a:r>
              <a:rPr lang="en-US" dirty="0"/>
              <a:t>) is administered at 380 mg intramuscular once a month. </a:t>
            </a:r>
          </a:p>
          <a:p>
            <a:r>
              <a:rPr lang="en-US" dirty="0"/>
              <a:t>Naltrexone Uses:</a:t>
            </a:r>
          </a:p>
          <a:p>
            <a:pPr lvl="1"/>
            <a:r>
              <a:rPr lang="en-US" dirty="0" smtClean="0"/>
              <a:t>Opioid </a:t>
            </a:r>
            <a:r>
              <a:rPr lang="en-US" dirty="0"/>
              <a:t>Use Disorders</a:t>
            </a:r>
          </a:p>
          <a:p>
            <a:pPr lvl="1"/>
            <a:r>
              <a:rPr lang="en-US" dirty="0" smtClean="0"/>
              <a:t>Alcohol Dependence</a:t>
            </a:r>
            <a:endParaRPr lang="en-US" dirty="0"/>
          </a:p>
          <a:p>
            <a:r>
              <a:rPr lang="en-US" dirty="0"/>
              <a:t>Naltrexone </a:t>
            </a:r>
            <a:r>
              <a:rPr lang="en-US" dirty="0" smtClean="0"/>
              <a:t>Effects</a:t>
            </a:r>
          </a:p>
          <a:p>
            <a:pPr lvl="1"/>
            <a:r>
              <a:rPr lang="en-US" dirty="0" smtClean="0"/>
              <a:t>Naltrexone </a:t>
            </a:r>
            <a:r>
              <a:rPr lang="en-US" dirty="0"/>
              <a:t>blocks the euphoric and sedative effects of drugs such as heroin, morphine, and codeine, so if a person relapses and uses the problem drug, naltrexone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8833985"/>
      </p:ext>
    </p:extLst>
  </p:cSld>
  <p:clrMapOvr>
    <a:masterClrMapping/>
  </p:clrMapOvr>
  <mc:AlternateContent xmlns:mc="http://schemas.openxmlformats.org/markup-compatibility/2006">
    <mc:Choice xmlns:p14="http://schemas.microsoft.com/office/powerpoint/2010/main" Requires="p14">
      <p:transition spd="slow" p14:dur="2000" advTm="128971"/>
    </mc:Choice>
    <mc:Fallback>
      <p:transition spd="slow" advTm="12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Suboxone</a:t>
            </a:r>
            <a:r>
              <a:rPr lang="en-US" dirty="0" smtClean="0"/>
              <a:t> (BUPRENORPHINE)</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a:t>U</a:t>
            </a:r>
            <a:r>
              <a:rPr lang="en-US" dirty="0" smtClean="0"/>
              <a:t>sed </a:t>
            </a:r>
            <a:r>
              <a:rPr lang="en-US" dirty="0"/>
              <a:t>to help people reduce or quit their use of heroin or other opiates, such as pain relievers like </a:t>
            </a:r>
            <a:r>
              <a:rPr lang="en-US" dirty="0" smtClean="0"/>
              <a:t>morphine.</a:t>
            </a:r>
          </a:p>
          <a:p>
            <a:r>
              <a:rPr lang="en-US" dirty="0" smtClean="0"/>
              <a:t>Can be </a:t>
            </a:r>
            <a:r>
              <a:rPr lang="en-US" dirty="0"/>
              <a:t>prescribed or dispensed in physician offices, significantly increasing treatment access. </a:t>
            </a:r>
          </a:p>
          <a:p>
            <a:r>
              <a:rPr lang="en-US" dirty="0" smtClean="0"/>
              <a:t>The </a:t>
            </a:r>
            <a:r>
              <a:rPr lang="en-US" dirty="0"/>
              <a:t>ideal candidates for treatment with buprenorphine:</a:t>
            </a:r>
          </a:p>
          <a:p>
            <a:pPr lvl="1"/>
            <a:r>
              <a:rPr lang="en-US" dirty="0" smtClean="0"/>
              <a:t>Have </a:t>
            </a:r>
            <a:r>
              <a:rPr lang="en-US" dirty="0"/>
              <a:t>been objectively diagnosed with an opioid dependency</a:t>
            </a:r>
          </a:p>
          <a:p>
            <a:pPr lvl="1"/>
            <a:r>
              <a:rPr lang="en-US" dirty="0" smtClean="0"/>
              <a:t>Are </a:t>
            </a:r>
            <a:r>
              <a:rPr lang="en-US" dirty="0"/>
              <a:t>willing to follow safety precautions for the treatment</a:t>
            </a:r>
          </a:p>
          <a:p>
            <a:pPr lvl="1"/>
            <a:r>
              <a:rPr lang="en-US" dirty="0" smtClean="0"/>
              <a:t>Have </a:t>
            </a:r>
            <a:r>
              <a:rPr lang="en-US" dirty="0"/>
              <a:t>reviewed other treatment options before agreeing to buprenorphine treatment</a:t>
            </a:r>
          </a:p>
          <a:p>
            <a:r>
              <a:rPr lang="en-US" dirty="0"/>
              <a:t>Buprenorphine Effects</a:t>
            </a:r>
          </a:p>
          <a:p>
            <a:pPr lvl="1"/>
            <a:r>
              <a:rPr lang="en-US" dirty="0" smtClean="0"/>
              <a:t>Helps </a:t>
            </a:r>
            <a:r>
              <a:rPr lang="en-US" dirty="0"/>
              <a:t>to prevent relapse</a:t>
            </a:r>
          </a:p>
          <a:p>
            <a:pPr lvl="1"/>
            <a:r>
              <a:rPr lang="en-US" dirty="0" smtClean="0"/>
              <a:t>Diminishes </a:t>
            </a:r>
            <a:r>
              <a:rPr lang="en-US" dirty="0"/>
              <a:t>the effects of physical dependency to opioids, such as withdrawal symptoms and cravings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676898"/>
      </p:ext>
    </p:extLst>
  </p:cSld>
  <p:clrMapOvr>
    <a:masterClrMapping/>
  </p:clrMapOvr>
  <mc:AlternateContent xmlns:mc="http://schemas.openxmlformats.org/markup-compatibility/2006">
    <mc:Choice xmlns:p14="http://schemas.microsoft.com/office/powerpoint/2010/main" Requires="p14">
      <p:transition spd="slow" p14:dur="2000" advTm="178489"/>
    </mc:Choice>
    <mc:Fallback>
      <p:transition spd="slow" advTm="178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Hub and Spoke</a:t>
            </a:r>
            <a:endParaRPr lang="en-US" dirty="0"/>
          </a:p>
        </p:txBody>
      </p:sp>
      <p:sp>
        <p:nvSpPr>
          <p:cNvPr id="3" name="Content Placeholder 2"/>
          <p:cNvSpPr>
            <a:spLocks noGrp="1"/>
          </p:cNvSpPr>
          <p:nvPr>
            <p:ph sz="quarter" idx="1"/>
          </p:nvPr>
        </p:nvSpPr>
        <p:spPr/>
        <p:txBody>
          <a:bodyPr>
            <a:normAutofit fontScale="25000" lnSpcReduction="20000"/>
          </a:bodyPr>
          <a:lstStyle/>
          <a:p>
            <a:r>
              <a:rPr lang="en-US" sz="7200" dirty="0" smtClean="0"/>
              <a:t>FGC in partnership </a:t>
            </a:r>
            <a:r>
              <a:rPr lang="en-US" sz="7200" dirty="0"/>
              <a:t>with Central Counties Health Centers (CCHC) is working to expand evidence based Medication Assisted Treatment (MAT) to people who suffer from Opioid Use Addiction through the HUB and SPOKE Program. </a:t>
            </a:r>
            <a:endParaRPr lang="en-US" sz="7200" dirty="0" smtClean="0"/>
          </a:p>
          <a:p>
            <a:pPr marL="0" indent="0">
              <a:buNone/>
            </a:pPr>
            <a:endParaRPr lang="en-US" sz="7200" dirty="0"/>
          </a:p>
          <a:p>
            <a:r>
              <a:rPr lang="en-US" sz="7200" dirty="0"/>
              <a:t>FCG acts as the HUB and is responsible for coordinating care and support services for patients with substance abuse disorders and/or co-occurring mental health condition </a:t>
            </a:r>
            <a:endParaRPr lang="en-US" sz="7200" dirty="0" smtClean="0"/>
          </a:p>
          <a:p>
            <a:endParaRPr lang="en-US" sz="7200" dirty="0"/>
          </a:p>
          <a:p>
            <a:r>
              <a:rPr lang="en-US" sz="7200" dirty="0" smtClean="0"/>
              <a:t>CCHC </a:t>
            </a:r>
            <a:r>
              <a:rPr lang="en-US" sz="7200" dirty="0"/>
              <a:t>acts as the SPOKE and will provide primary medical, dental and behavioral services to all patients. </a:t>
            </a:r>
            <a:endParaRPr lang="en-US" sz="7200" dirty="0" smtClean="0"/>
          </a:p>
          <a:p>
            <a:endParaRPr lang="en-US" sz="7200" dirty="0"/>
          </a:p>
          <a:p>
            <a:r>
              <a:rPr lang="en-US" sz="7200" dirty="0"/>
              <a:t>The HUB &amp; SPOKE Program is supported by a grant from the U.S. Department of Health and Human Services, Substance Abuse and Mental Health Services Administration (SAMHSA</a:t>
            </a:r>
            <a:r>
              <a:rPr lang="en-US" sz="7200" dirty="0" smtClean="0"/>
              <a:t>)</a:t>
            </a:r>
          </a:p>
          <a:p>
            <a:pPr marL="0" indent="0">
              <a:buNone/>
            </a:pPr>
            <a:endParaRPr lang="en-US" sz="7200" dirty="0"/>
          </a:p>
          <a:p>
            <a:r>
              <a:rPr lang="en-US" sz="7200" dirty="0" smtClean="0"/>
              <a:t>Priority </a:t>
            </a:r>
            <a:r>
              <a:rPr lang="en-US" sz="7200" dirty="0"/>
              <a:t>access to program is given to residents of Sangamon, Christian, Morgan, Logan and Mason Counties.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0410577"/>
      </p:ext>
    </p:extLst>
  </p:cSld>
  <p:clrMapOvr>
    <a:masterClrMapping/>
  </p:clrMapOvr>
  <mc:AlternateContent xmlns:mc="http://schemas.openxmlformats.org/markup-compatibility/2006">
    <mc:Choice xmlns:p14="http://schemas.microsoft.com/office/powerpoint/2010/main" Requires="p14">
      <p:transition spd="slow" p14:dur="2000" advTm="132077"/>
    </mc:Choice>
    <mc:Fallback>
      <p:transition spd="slow" advTm="132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SOAR</a:t>
            </a:r>
            <a:endParaRPr lang="en-US" dirty="0"/>
          </a:p>
        </p:txBody>
      </p:sp>
      <p:sp>
        <p:nvSpPr>
          <p:cNvPr id="3" name="Content Placeholder 2"/>
          <p:cNvSpPr>
            <a:spLocks noGrp="1"/>
          </p:cNvSpPr>
          <p:nvPr>
            <p:ph sz="quarter" idx="1"/>
          </p:nvPr>
        </p:nvSpPr>
        <p:spPr/>
        <p:txBody>
          <a:bodyPr/>
          <a:lstStyle/>
          <a:p>
            <a:r>
              <a:rPr lang="en-US" dirty="0" smtClean="0"/>
              <a:t>Jail Based and Hospital based grant program</a:t>
            </a:r>
          </a:p>
          <a:p>
            <a:pPr lvl="1"/>
            <a:r>
              <a:rPr lang="en-US" dirty="0" smtClean="0"/>
              <a:t>Currently have counselor based at Memorial working under this grant</a:t>
            </a:r>
          </a:p>
          <a:p>
            <a:pPr marL="0" indent="0">
              <a:buNone/>
            </a:pPr>
            <a:endParaRPr lang="en-US" dirty="0" smtClean="0"/>
          </a:p>
          <a:p>
            <a:r>
              <a:rPr lang="en-US" dirty="0" smtClean="0"/>
              <a:t>Requires a warm hand of from either of the above</a:t>
            </a:r>
          </a:p>
          <a:p>
            <a:endParaRPr lang="en-US" dirty="0"/>
          </a:p>
          <a:p>
            <a:r>
              <a:rPr lang="en-US" dirty="0" smtClean="0"/>
              <a:t>Provides MAT services free of charge for those in this program</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6219250"/>
      </p:ext>
    </p:extLst>
  </p:cSld>
  <p:clrMapOvr>
    <a:masterClrMapping/>
  </p:clrMapOvr>
  <mc:AlternateContent xmlns:mc="http://schemas.openxmlformats.org/markup-compatibility/2006">
    <mc:Choice xmlns:p14="http://schemas.microsoft.com/office/powerpoint/2010/main" Requires="p14">
      <p:transition spd="slow" p14:dur="2000" advTm="72122"/>
    </mc:Choice>
    <mc:Fallback>
      <p:transition spd="slow" advTm="72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SBIRT</a:t>
            </a:r>
            <a:endParaRPr lang="en-US" dirty="0"/>
          </a:p>
        </p:txBody>
      </p:sp>
      <p:sp>
        <p:nvSpPr>
          <p:cNvPr id="3" name="Content Placeholder 2"/>
          <p:cNvSpPr>
            <a:spLocks noGrp="1"/>
          </p:cNvSpPr>
          <p:nvPr>
            <p:ph sz="quarter" idx="1"/>
          </p:nvPr>
        </p:nvSpPr>
        <p:spPr/>
        <p:txBody>
          <a:bodyPr/>
          <a:lstStyle/>
          <a:p>
            <a:r>
              <a:rPr lang="en-US" dirty="0" smtClean="0"/>
              <a:t>Allows for doctor’s to complete screening with patient and then pass along screening to be evaluated for recovery needs.</a:t>
            </a:r>
          </a:p>
          <a:p>
            <a:r>
              <a:rPr lang="en-US" dirty="0" smtClean="0"/>
              <a:t>Ensures all clients have access to treatment and follow-up</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6926427"/>
      </p:ext>
    </p:extLst>
  </p:cSld>
  <p:clrMapOvr>
    <a:masterClrMapping/>
  </p:clrMapOvr>
  <mc:AlternateContent xmlns:mc="http://schemas.openxmlformats.org/markup-compatibility/2006">
    <mc:Choice xmlns:p14="http://schemas.microsoft.com/office/powerpoint/2010/main" Requires="p14">
      <p:transition spd="slow" p14:dur="2000" advTm="64652"/>
    </mc:Choice>
    <mc:Fallback>
      <p:transition spd="slow" advTm="64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ROSC</a:t>
            </a:r>
            <a:endParaRPr lang="en-US" dirty="0"/>
          </a:p>
        </p:txBody>
      </p:sp>
      <p:sp>
        <p:nvSpPr>
          <p:cNvPr id="3" name="Content Placeholder 2"/>
          <p:cNvSpPr>
            <a:spLocks noGrp="1"/>
          </p:cNvSpPr>
          <p:nvPr>
            <p:ph sz="quarter" idx="1"/>
          </p:nvPr>
        </p:nvSpPr>
        <p:spPr/>
        <p:txBody>
          <a:bodyPr/>
          <a:lstStyle/>
          <a:p>
            <a:r>
              <a:rPr lang="en-US" dirty="0" smtClean="0"/>
              <a:t>Focuses on creating a system that is recovery oriented by pulling together the community, individuals in recovery and stakeholders to work together to support recovery and end the stigma of recovery.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0572977"/>
      </p:ext>
    </p:extLst>
  </p:cSld>
  <p:clrMapOvr>
    <a:masterClrMapping/>
  </p:clrMapOvr>
  <mc:AlternateContent xmlns:mc="http://schemas.openxmlformats.org/markup-compatibility/2006">
    <mc:Choice xmlns:p14="http://schemas.microsoft.com/office/powerpoint/2010/main" Requires="p14">
      <p:transition spd="slow" p14:dur="2000" advTm="36863"/>
    </mc:Choice>
    <mc:Fallback>
      <p:transition spd="slow" advTm="36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are continuing to grow</a:t>
            </a:r>
            <a:endParaRPr lang="en-US" dirty="0"/>
          </a:p>
        </p:txBody>
      </p:sp>
      <p:sp>
        <p:nvSpPr>
          <p:cNvPr id="3" name="Content Placeholder 2"/>
          <p:cNvSpPr>
            <a:spLocks noGrp="1"/>
          </p:cNvSpPr>
          <p:nvPr>
            <p:ph sz="quarter" idx="1"/>
          </p:nvPr>
        </p:nvSpPr>
        <p:spPr/>
        <p:txBody>
          <a:bodyPr/>
          <a:lstStyle/>
          <a:p>
            <a:r>
              <a:rPr lang="en-US" dirty="0" smtClean="0"/>
              <a:t>Additional grants and partnerships in the works that will allow us to provide more comprehensive treatment along with easier access to treatment</a:t>
            </a:r>
          </a:p>
          <a:p>
            <a:endParaRPr lang="en-US" dirty="0" smtClean="0"/>
          </a:p>
          <a:p>
            <a:r>
              <a:rPr lang="en-US" dirty="0" smtClean="0"/>
              <a:t>Additional </a:t>
            </a:r>
            <a:r>
              <a:rPr lang="en-US" dirty="0"/>
              <a:t>building in </a:t>
            </a:r>
            <a:r>
              <a:rPr lang="en-US" dirty="0" smtClean="0"/>
              <a:t>Springfield </a:t>
            </a:r>
            <a:r>
              <a:rPr lang="en-US" i="1" dirty="0" smtClean="0"/>
              <a:t>@ 2924 </a:t>
            </a:r>
            <a:r>
              <a:rPr lang="en-US" i="1" dirty="0"/>
              <a:t>Stanton St. in Springfield. </a:t>
            </a:r>
          </a:p>
          <a:p>
            <a:pPr lvl="1"/>
            <a:r>
              <a:rPr lang="en-US" dirty="0" smtClean="0"/>
              <a:t>utilized </a:t>
            </a:r>
            <a:r>
              <a:rPr lang="en-US" dirty="0"/>
              <a:t>for drug free outpatient services</a:t>
            </a:r>
          </a:p>
          <a:p>
            <a:pPr lvl="1"/>
            <a:r>
              <a:rPr lang="en-US" dirty="0"/>
              <a:t>Will be providing DUI services</a:t>
            </a:r>
          </a:p>
          <a:p>
            <a:pPr lvl="1"/>
            <a:r>
              <a:rPr lang="en-US" dirty="0" smtClean="0"/>
              <a:t>Provides additional </a:t>
            </a:r>
            <a:r>
              <a:rPr lang="en-US" dirty="0"/>
              <a:t>groups to serve our clients better</a:t>
            </a:r>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1190226"/>
      </p:ext>
    </p:extLst>
  </p:cSld>
  <p:clrMapOvr>
    <a:masterClrMapping/>
  </p:clrMapOvr>
  <mc:AlternateContent xmlns:mc="http://schemas.openxmlformats.org/markup-compatibility/2006">
    <mc:Choice xmlns:p14="http://schemas.microsoft.com/office/powerpoint/2010/main" Requires="p14">
      <p:transition spd="slow" p14:dur="2000" advTm="133789"/>
    </mc:Choice>
    <mc:Fallback>
      <p:transition spd="slow" advTm="13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Outreach</a:t>
            </a:r>
            <a:endParaRPr lang="en-US" dirty="0"/>
          </a:p>
        </p:txBody>
      </p:sp>
      <p:sp>
        <p:nvSpPr>
          <p:cNvPr id="3" name="Content Placeholder 2"/>
          <p:cNvSpPr>
            <a:spLocks noGrp="1"/>
          </p:cNvSpPr>
          <p:nvPr>
            <p:ph sz="quarter" idx="1"/>
          </p:nvPr>
        </p:nvSpPr>
        <p:spPr/>
        <p:txBody>
          <a:bodyPr>
            <a:normAutofit/>
          </a:bodyPr>
          <a:lstStyle/>
          <a:p>
            <a:r>
              <a:rPr lang="en-US" dirty="0" smtClean="0"/>
              <a:t>Community Outreach is the most efficient form of educating communities about Methadone maintenance and exposing the stigma of medication assisted treatment</a:t>
            </a:r>
          </a:p>
          <a:p>
            <a:pPr lvl="1"/>
            <a:r>
              <a:rPr lang="en-US" dirty="0" smtClean="0"/>
              <a:t>Hospitals</a:t>
            </a:r>
          </a:p>
          <a:p>
            <a:pPr lvl="1"/>
            <a:r>
              <a:rPr lang="en-US" dirty="0" smtClean="0"/>
              <a:t>Doctors Offices/ Health Departments</a:t>
            </a:r>
          </a:p>
          <a:p>
            <a:pPr lvl="1"/>
            <a:r>
              <a:rPr lang="en-US" dirty="0" smtClean="0"/>
              <a:t>Shelters</a:t>
            </a:r>
          </a:p>
          <a:p>
            <a:pPr lvl="1"/>
            <a:r>
              <a:rPr lang="en-US" dirty="0" smtClean="0"/>
              <a:t>Schools</a:t>
            </a:r>
          </a:p>
          <a:p>
            <a:pPr lvl="1"/>
            <a:r>
              <a:rPr lang="en-US" dirty="0" smtClean="0"/>
              <a:t>Courts/Parole/Probation/ TASC</a:t>
            </a:r>
          </a:p>
          <a:p>
            <a:pPr lvl="1"/>
            <a:r>
              <a:rPr lang="en-US" dirty="0" smtClean="0"/>
              <a:t>Child and Family Services</a:t>
            </a:r>
          </a:p>
          <a:p>
            <a:pPr lvl="1"/>
            <a:r>
              <a:rPr lang="en-US" dirty="0" smtClean="0"/>
              <a:t>Communities</a:t>
            </a:r>
          </a:p>
          <a:p>
            <a:pPr lvl="1"/>
            <a:r>
              <a:rPr lang="en-US" dirty="0" smtClean="0"/>
              <a:t>Families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0962286"/>
      </p:ext>
    </p:extLst>
  </p:cSld>
  <p:clrMapOvr>
    <a:masterClrMapping/>
  </p:clrMapOvr>
  <mc:AlternateContent xmlns:mc="http://schemas.openxmlformats.org/markup-compatibility/2006">
    <mc:Choice xmlns:p14="http://schemas.microsoft.com/office/powerpoint/2010/main" Requires="p14">
      <p:transition spd="slow" p14:dur="1600" advTm="72394">
        <p14:gallery dir="l"/>
      </p:transition>
    </mc:Choice>
    <mc:Fallback>
      <p:transition spd="slow" advTm="723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Programs offered	</a:t>
            </a:r>
            <a:endParaRPr lang="en-US" dirty="0"/>
          </a:p>
        </p:txBody>
      </p:sp>
      <p:sp>
        <p:nvSpPr>
          <p:cNvPr id="3" name="Content Placeholder 2"/>
          <p:cNvSpPr>
            <a:spLocks noGrp="1"/>
          </p:cNvSpPr>
          <p:nvPr>
            <p:ph sz="quarter" idx="1"/>
          </p:nvPr>
        </p:nvSpPr>
        <p:spPr/>
        <p:txBody>
          <a:bodyPr>
            <a:normAutofit/>
          </a:bodyPr>
          <a:lstStyle/>
          <a:p>
            <a:r>
              <a:rPr lang="en-US" dirty="0" smtClean="0"/>
              <a:t>Residential Services</a:t>
            </a:r>
          </a:p>
          <a:p>
            <a:r>
              <a:rPr lang="en-US" dirty="0" smtClean="0"/>
              <a:t>Outpatient Treatment</a:t>
            </a:r>
          </a:p>
          <a:p>
            <a:pPr lvl="1"/>
            <a:r>
              <a:rPr lang="en-US" dirty="0"/>
              <a:t>Intensive Outpatient </a:t>
            </a:r>
            <a:r>
              <a:rPr lang="en-US" dirty="0" smtClean="0"/>
              <a:t>Treatment</a:t>
            </a:r>
          </a:p>
          <a:p>
            <a:r>
              <a:rPr lang="en-US" dirty="0" smtClean="0"/>
              <a:t>Medication Assisted Treatment</a:t>
            </a:r>
          </a:p>
          <a:p>
            <a:pPr lvl="1"/>
            <a:r>
              <a:rPr lang="en-US" dirty="0" smtClean="0"/>
              <a:t>Methadone</a:t>
            </a:r>
          </a:p>
          <a:p>
            <a:pPr lvl="1"/>
            <a:r>
              <a:rPr lang="en-US" dirty="0" err="1" smtClean="0"/>
              <a:t>Vivitrol</a:t>
            </a:r>
            <a:endParaRPr lang="en-US" dirty="0" smtClean="0"/>
          </a:p>
          <a:p>
            <a:pPr lvl="1"/>
            <a:r>
              <a:rPr lang="en-US" dirty="0" err="1" smtClean="0"/>
              <a:t>Suboxone</a:t>
            </a:r>
            <a:endParaRPr lang="en-US" dirty="0" smtClean="0"/>
          </a:p>
          <a:p>
            <a:r>
              <a:rPr lang="en-US" dirty="0" smtClean="0"/>
              <a:t>Hospital Based Medical Detox</a:t>
            </a:r>
          </a:p>
          <a:p>
            <a:r>
              <a:rPr lang="en-US" dirty="0"/>
              <a:t>Mental Health Assessments and Counseling</a:t>
            </a:r>
          </a:p>
          <a:p>
            <a:r>
              <a:rPr lang="en-US" dirty="0"/>
              <a:t>Mentally Ill Substance Use Disorder </a:t>
            </a:r>
            <a:r>
              <a:rPr lang="en-US" dirty="0" smtClean="0"/>
              <a:t>Treatment</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541414"/>
      </p:ext>
    </p:extLst>
  </p:cSld>
  <p:clrMapOvr>
    <a:masterClrMapping/>
  </p:clrMapOvr>
  <p:transition spd="slow" advTm="2260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 closing…thank you!</a:t>
            </a:r>
            <a:endParaRPr lang="en-US" dirty="0"/>
          </a:p>
        </p:txBody>
      </p:sp>
      <p:sp>
        <p:nvSpPr>
          <p:cNvPr id="5" name="Content Placeholder 4"/>
          <p:cNvSpPr>
            <a:spLocks noGrp="1"/>
          </p:cNvSpPr>
          <p:nvPr>
            <p:ph sz="quarter" idx="1"/>
          </p:nvPr>
        </p:nvSpPr>
        <p:spPr/>
        <p:txBody>
          <a:bodyPr/>
          <a:lstStyle/>
          <a:p>
            <a:pPr marL="0" indent="0">
              <a:buNone/>
            </a:pPr>
            <a:endParaRPr lang="en-US" dirty="0" smtClean="0"/>
          </a:p>
          <a:p>
            <a:pPr marL="0" indent="0" algn="ctr">
              <a:buNone/>
            </a:pPr>
            <a:r>
              <a:rPr lang="en-US" dirty="0" smtClean="0"/>
              <a:t>Teagan Shull, MA</a:t>
            </a:r>
          </a:p>
          <a:p>
            <a:pPr marL="0" indent="0" algn="ctr">
              <a:buNone/>
            </a:pPr>
            <a:r>
              <a:rPr lang="en-US" dirty="0" smtClean="0"/>
              <a:t>ROSC Program Manager</a:t>
            </a:r>
            <a:endParaRPr lang="en-US" dirty="0" smtClean="0"/>
          </a:p>
          <a:p>
            <a:pPr marL="0" indent="0" algn="ctr">
              <a:buNone/>
            </a:pPr>
            <a:endParaRPr lang="en-US" dirty="0" smtClean="0"/>
          </a:p>
          <a:p>
            <a:pPr marL="0" indent="0" algn="ctr">
              <a:buNone/>
            </a:pPr>
            <a:r>
              <a:rPr lang="en-US" dirty="0" smtClean="0"/>
              <a:t>Family Guidance Centers, Inc.</a:t>
            </a:r>
          </a:p>
          <a:p>
            <a:pPr marL="0" indent="0" algn="ctr">
              <a:buNone/>
            </a:pPr>
            <a:r>
              <a:rPr lang="en-US" dirty="0" smtClean="0"/>
              <a:t>120 N 11</a:t>
            </a:r>
            <a:r>
              <a:rPr lang="en-US" baseline="30000" dirty="0" smtClean="0"/>
              <a:t>th</a:t>
            </a:r>
            <a:r>
              <a:rPr lang="en-US" dirty="0" smtClean="0"/>
              <a:t> St. Springfield, IL 62703</a:t>
            </a:r>
          </a:p>
          <a:p>
            <a:pPr marL="0" indent="0" algn="ctr">
              <a:buNone/>
            </a:pPr>
            <a:endParaRPr lang="en-US" dirty="0" smtClean="0"/>
          </a:p>
          <a:p>
            <a:pPr marL="0" indent="0" algn="ctr">
              <a:buNone/>
            </a:pPr>
            <a:r>
              <a:rPr lang="en-US" dirty="0" smtClean="0"/>
              <a:t>Phone 217-544-9858 </a:t>
            </a:r>
            <a:r>
              <a:rPr lang="en-US" dirty="0" err="1" smtClean="0"/>
              <a:t>ext</a:t>
            </a:r>
            <a:r>
              <a:rPr lang="en-US" dirty="0" smtClean="0"/>
              <a:t>: 3108</a:t>
            </a:r>
          </a:p>
          <a:p>
            <a:pPr marL="0" indent="0" algn="ctr">
              <a:buNone/>
            </a:pPr>
            <a:r>
              <a:rPr lang="en-US" dirty="0" smtClean="0"/>
              <a:t>Email tshull@fgcinc.org</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6216857"/>
      </p:ext>
    </p:extLst>
  </p:cSld>
  <p:clrMapOvr>
    <a:masterClrMapping/>
  </p:clrMapOvr>
  <mc:AlternateContent xmlns:mc="http://schemas.openxmlformats.org/markup-compatibility/2006">
    <mc:Choice xmlns:p14="http://schemas.microsoft.com/office/powerpoint/2010/main" Requires="p14">
      <p:transition spd="slow" p14:dur="3900" advTm="153593">
        <p14:glitter pattern="hexagon"/>
      </p:transition>
    </mc:Choice>
    <mc:Fallback>
      <p:transition spd="slow" advTm="153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Programs offered continued…</a:t>
            </a:r>
            <a:endParaRPr lang="en-US" dirty="0"/>
          </a:p>
        </p:txBody>
      </p:sp>
      <p:sp>
        <p:nvSpPr>
          <p:cNvPr id="3" name="Content Placeholder 2"/>
          <p:cNvSpPr>
            <a:spLocks noGrp="1"/>
          </p:cNvSpPr>
          <p:nvPr>
            <p:ph sz="quarter" idx="1"/>
          </p:nvPr>
        </p:nvSpPr>
        <p:spPr/>
        <p:txBody>
          <a:bodyPr>
            <a:normAutofit/>
          </a:bodyPr>
          <a:lstStyle/>
          <a:p>
            <a:r>
              <a:rPr lang="en-US" dirty="0" smtClean="0"/>
              <a:t>Medication Monitoring</a:t>
            </a:r>
          </a:p>
          <a:p>
            <a:r>
              <a:rPr lang="en-US" dirty="0" smtClean="0"/>
              <a:t>Ancillary Health Care Services</a:t>
            </a:r>
          </a:p>
          <a:p>
            <a:r>
              <a:rPr lang="en-US" dirty="0" smtClean="0"/>
              <a:t>Clinical Assessment </a:t>
            </a:r>
          </a:p>
          <a:p>
            <a:r>
              <a:rPr lang="en-US" dirty="0" smtClean="0"/>
              <a:t>Toxicology Testing</a:t>
            </a:r>
          </a:p>
          <a:p>
            <a:r>
              <a:rPr lang="en-US" dirty="0" smtClean="0"/>
              <a:t>Hepatitis C Screening and Referral for treatment</a:t>
            </a:r>
          </a:p>
          <a:p>
            <a:r>
              <a:rPr lang="en-US" dirty="0" smtClean="0"/>
              <a:t>Classes</a:t>
            </a:r>
          </a:p>
          <a:p>
            <a:pPr lvl="1"/>
            <a:r>
              <a:rPr lang="en-US" dirty="0" smtClean="0"/>
              <a:t>Anger </a:t>
            </a:r>
            <a:r>
              <a:rPr lang="en-US" dirty="0"/>
              <a:t>Management </a:t>
            </a:r>
          </a:p>
          <a:p>
            <a:pPr lvl="1"/>
            <a:r>
              <a:rPr lang="en-US" dirty="0" smtClean="0"/>
              <a:t>Parenting</a:t>
            </a:r>
          </a:p>
          <a:p>
            <a:r>
              <a:rPr lang="en-US" dirty="0" smtClean="0"/>
              <a:t>Community Education</a:t>
            </a:r>
            <a:endParaRPr lang="en-US" dirty="0"/>
          </a:p>
          <a:p>
            <a:pPr lvl="1"/>
            <a:r>
              <a:rPr lang="en-US" dirty="0"/>
              <a:t>Community Based Prevention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5147856"/>
      </p:ext>
    </p:extLst>
  </p:cSld>
  <p:clrMapOvr>
    <a:masterClrMapping/>
  </p:clrMapOvr>
  <p:transition spd="slow" advTm="2167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Services</a:t>
            </a:r>
            <a:endParaRPr lang="en-US" dirty="0"/>
          </a:p>
        </p:txBody>
      </p:sp>
      <p:sp>
        <p:nvSpPr>
          <p:cNvPr id="3" name="Content Placeholder 2"/>
          <p:cNvSpPr>
            <a:spLocks noGrp="1"/>
          </p:cNvSpPr>
          <p:nvPr>
            <p:ph sz="quarter" idx="1"/>
          </p:nvPr>
        </p:nvSpPr>
        <p:spPr/>
        <p:txBody>
          <a:bodyPr>
            <a:normAutofit/>
          </a:bodyPr>
          <a:lstStyle/>
          <a:p>
            <a:r>
              <a:rPr lang="en-US" dirty="0"/>
              <a:t> The primary goal of residential treatment is to provide the substance </a:t>
            </a:r>
            <a:r>
              <a:rPr lang="en-US" dirty="0" smtClean="0"/>
              <a:t>using </a:t>
            </a:r>
            <a:r>
              <a:rPr lang="en-US" dirty="0"/>
              <a:t>and substance dependent client with a structured environment that optimizes a positive treatment outcome</a:t>
            </a:r>
            <a:r>
              <a:rPr lang="en-US" dirty="0" smtClean="0"/>
              <a:t>.</a:t>
            </a:r>
          </a:p>
          <a:p>
            <a:r>
              <a:rPr lang="en-US" dirty="0" smtClean="0"/>
              <a:t>Clients </a:t>
            </a:r>
            <a:r>
              <a:rPr lang="en-US" dirty="0"/>
              <a:t>are continually assessed and receive treatment as dictated by their current need</a:t>
            </a:r>
            <a:r>
              <a:rPr lang="en-US" dirty="0" smtClean="0"/>
              <a:t>.</a:t>
            </a:r>
          </a:p>
          <a:p>
            <a:r>
              <a:rPr lang="en-US" dirty="0"/>
              <a:t>Often times a client is in need of residential treatment to interrupt his or her usage </a:t>
            </a:r>
            <a:r>
              <a:rPr lang="en-US" dirty="0" smtClean="0"/>
              <a:t>pattern.</a:t>
            </a:r>
          </a:p>
          <a:p>
            <a:r>
              <a:rPr lang="en-US" dirty="0" smtClean="0"/>
              <a:t>Staff is available 24 hours a day.</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48601383"/>
      </p:ext>
    </p:extLst>
  </p:cSld>
  <p:clrMapOvr>
    <a:masterClrMapping/>
  </p:clrMapOvr>
  <p:transition spd="slow" advTm="12414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Levels of Care</a:t>
            </a:r>
            <a:endParaRPr lang="en-US" dirty="0"/>
          </a:p>
        </p:txBody>
      </p:sp>
      <p:sp>
        <p:nvSpPr>
          <p:cNvPr id="3" name="Content Placeholder 2"/>
          <p:cNvSpPr>
            <a:spLocks noGrp="1"/>
          </p:cNvSpPr>
          <p:nvPr>
            <p:ph sz="quarter" idx="1"/>
          </p:nvPr>
        </p:nvSpPr>
        <p:spPr/>
        <p:txBody>
          <a:bodyPr/>
          <a:lstStyle/>
          <a:p>
            <a:r>
              <a:rPr lang="en-US" dirty="0" smtClean="0"/>
              <a:t>3.5(More intensive)- highly monitored, no off-ground privileges, and 20-25 hours of group per week.</a:t>
            </a:r>
          </a:p>
          <a:p>
            <a:r>
              <a:rPr lang="en-US" dirty="0" smtClean="0"/>
              <a:t>3.1 (Less intensive)- Monitored, off-ground privileges, work with counselor to find work, and 5 hours of group per week.</a:t>
            </a:r>
          </a:p>
          <a:p>
            <a:r>
              <a:rPr lang="en-US" dirty="0" smtClean="0"/>
              <a:t>32 bed capacity.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5040401"/>
      </p:ext>
    </p:extLst>
  </p:cSld>
  <p:clrMapOvr>
    <a:masterClrMapping/>
  </p:clrMapOvr>
  <p:transition spd="slow" advTm="14401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Treatment</a:t>
            </a:r>
            <a:endParaRPr lang="en-US" dirty="0"/>
          </a:p>
        </p:txBody>
      </p:sp>
      <p:sp>
        <p:nvSpPr>
          <p:cNvPr id="3" name="Content Placeholder 2"/>
          <p:cNvSpPr>
            <a:spLocks noGrp="1"/>
          </p:cNvSpPr>
          <p:nvPr>
            <p:ph sz="quarter" idx="1"/>
          </p:nvPr>
        </p:nvSpPr>
        <p:spPr/>
        <p:txBody>
          <a:bodyPr>
            <a:normAutofit/>
          </a:bodyPr>
          <a:lstStyle/>
          <a:p>
            <a:r>
              <a:rPr lang="en-US" dirty="0" smtClean="0"/>
              <a:t>Clients in </a:t>
            </a:r>
            <a:r>
              <a:rPr lang="en-US" dirty="0"/>
              <a:t>need of structured treatment focused on prevention of illicit use, but are ready to begin incorporating sober lifestyle changes into settings outside of treatment such as family, work, school etc</a:t>
            </a:r>
            <a:r>
              <a:rPr lang="en-US" dirty="0" smtClean="0"/>
              <a:t>.</a:t>
            </a:r>
          </a:p>
          <a:p>
            <a:r>
              <a:rPr lang="en-US" dirty="0" smtClean="0"/>
              <a:t>Also</a:t>
            </a:r>
            <a:r>
              <a:rPr lang="en-US"/>
              <a:t> </a:t>
            </a:r>
            <a:r>
              <a:rPr lang="en-US" smtClean="0"/>
              <a:t>addresses </a:t>
            </a:r>
            <a:r>
              <a:rPr lang="en-US" dirty="0"/>
              <a:t>many issues including HIV, Hepatitis C</a:t>
            </a:r>
            <a:r>
              <a:rPr lang="en-US" dirty="0" smtClean="0"/>
              <a:t>, and </a:t>
            </a:r>
            <a:r>
              <a:rPr lang="en-US" dirty="0"/>
              <a:t>other infectious disease prevention, job-readiness, perinatal addiction, domestic violence, criminal justice issues, parenting, concurrent health issues, and mental health in conjunction with the overarching goal of freedom from drug and alcohol </a:t>
            </a:r>
            <a:r>
              <a:rPr lang="en-US" dirty="0" smtClean="0"/>
              <a:t>abuse.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5859484"/>
      </p:ext>
    </p:extLst>
  </p:cSld>
  <p:clrMapOvr>
    <a:masterClrMapping/>
  </p:clrMapOvr>
  <p:transition spd="slow" advTm="15102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outpatient benefits	</a:t>
            </a:r>
            <a:endParaRPr lang="en-US" dirty="0"/>
          </a:p>
        </p:txBody>
      </p:sp>
      <p:sp>
        <p:nvSpPr>
          <p:cNvPr id="3" name="Content Placeholder 2"/>
          <p:cNvSpPr>
            <a:spLocks noGrp="1"/>
          </p:cNvSpPr>
          <p:nvPr>
            <p:ph sz="quarter" idx="1"/>
          </p:nvPr>
        </p:nvSpPr>
        <p:spPr/>
        <p:txBody>
          <a:bodyPr/>
          <a:lstStyle/>
          <a:p>
            <a:r>
              <a:rPr lang="en-US" dirty="0" smtClean="0"/>
              <a:t>Substance </a:t>
            </a:r>
            <a:r>
              <a:rPr lang="en-US" dirty="0"/>
              <a:t>use disorder </a:t>
            </a:r>
            <a:r>
              <a:rPr lang="en-US" dirty="0" smtClean="0"/>
              <a:t>assessment</a:t>
            </a:r>
          </a:p>
          <a:p>
            <a:r>
              <a:rPr lang="en-US" dirty="0" smtClean="0"/>
              <a:t>Group counseling</a:t>
            </a:r>
          </a:p>
          <a:p>
            <a:r>
              <a:rPr lang="en-US" dirty="0" smtClean="0"/>
              <a:t>Individual counseling</a:t>
            </a:r>
          </a:p>
          <a:p>
            <a:r>
              <a:rPr lang="en-US" dirty="0" smtClean="0"/>
              <a:t>Case management</a:t>
            </a:r>
          </a:p>
          <a:p>
            <a:r>
              <a:rPr lang="en-US" dirty="0" smtClean="0"/>
              <a:t>Periodic </a:t>
            </a:r>
            <a:r>
              <a:rPr lang="en-US" dirty="0"/>
              <a:t>drug screening</a:t>
            </a:r>
            <a:r>
              <a:rPr lang="en-US" dirty="0" smtClean="0"/>
              <a:t>.</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0751540"/>
      </p:ext>
    </p:extLst>
  </p:cSld>
  <p:clrMapOvr>
    <a:masterClrMapping/>
  </p:clrMapOvr>
  <mc:AlternateContent xmlns:mc="http://schemas.openxmlformats.org/markup-compatibility/2006">
    <mc:Choice xmlns:p14="http://schemas.microsoft.com/office/powerpoint/2010/main" Requires="p14">
      <p:transition spd="slow" advTm="63760">
        <p14:flash/>
      </p:transition>
    </mc:Choice>
    <mc:Fallback>
      <p:transition spd="slow" advTm="637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Health Treatment</a:t>
            </a:r>
            <a:endParaRPr lang="en-US" dirty="0"/>
          </a:p>
        </p:txBody>
      </p:sp>
      <p:sp>
        <p:nvSpPr>
          <p:cNvPr id="3" name="Content Placeholder 2"/>
          <p:cNvSpPr>
            <a:spLocks noGrp="1"/>
          </p:cNvSpPr>
          <p:nvPr>
            <p:ph sz="quarter" idx="1"/>
          </p:nvPr>
        </p:nvSpPr>
        <p:spPr/>
        <p:txBody>
          <a:bodyPr>
            <a:normAutofit/>
          </a:bodyPr>
          <a:lstStyle/>
          <a:p>
            <a:r>
              <a:rPr lang="en-US" dirty="0" smtClean="0"/>
              <a:t>Clinical </a:t>
            </a:r>
            <a:r>
              <a:rPr lang="en-US" dirty="0"/>
              <a:t>staff are able to assess the impact of mental health issues on recovery from substance use disorder and </a:t>
            </a:r>
            <a:r>
              <a:rPr lang="en-US" dirty="0" smtClean="0"/>
              <a:t>dependency.</a:t>
            </a:r>
          </a:p>
          <a:p>
            <a:r>
              <a:rPr lang="en-US" dirty="0"/>
              <a:t>The patient is guided in concrete steps toward healing from trauma, development of healthier family and social relationships, ongoing management of any chronic mental health conditions, and prevention of illicit substance use</a:t>
            </a:r>
            <a:r>
              <a:rPr lang="en-US"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5745979"/>
      </p:ext>
    </p:extLst>
  </p:cSld>
  <p:clrMapOvr>
    <a:masterClrMapping/>
  </p:clrMapOvr>
  <mc:AlternateContent xmlns:mc="http://schemas.openxmlformats.org/markup-compatibility/2006">
    <mc:Choice xmlns:p14="http://schemas.microsoft.com/office/powerpoint/2010/main" Requires="p14">
      <p:transition spd="slow" p14:dur="1200" advTm="69119">
        <p:dissolve/>
      </p:transition>
    </mc:Choice>
    <mc:Fallback>
      <p:transition spd="slow" advTm="69119">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TM01972873[[fn=Summer]]</Template>
  <TotalTime>60693</TotalTime>
  <Words>1726</Words>
  <Application>Microsoft Office PowerPoint</Application>
  <PresentationFormat>On-screen Show (4:3)</PresentationFormat>
  <Paragraphs>186</Paragraphs>
  <Slides>30</Slides>
  <Notes>0</Notes>
  <HiddenSlides>0</HiddenSlides>
  <MMClips>30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Century Schoolbook</vt:lpstr>
      <vt:lpstr>Wingdings</vt:lpstr>
      <vt:lpstr>Wingdings 2</vt:lpstr>
      <vt:lpstr>Oriel</vt:lpstr>
      <vt:lpstr>Family Guidance Centers, Inc. Guiding Families Toward a Healthy Tomorrow </vt:lpstr>
      <vt:lpstr>Who We Are…</vt:lpstr>
      <vt:lpstr>Programs offered </vt:lpstr>
      <vt:lpstr>Programs offered continued…</vt:lpstr>
      <vt:lpstr>Residential Services</vt:lpstr>
      <vt:lpstr>Levels of Care</vt:lpstr>
      <vt:lpstr>Outpatient Treatment</vt:lpstr>
      <vt:lpstr>Other outpatient benefits </vt:lpstr>
      <vt:lpstr>Mental Health Treatment</vt:lpstr>
      <vt:lpstr>Intensive Outpatient Substance Use Disorder Treatment</vt:lpstr>
      <vt:lpstr>Continued</vt:lpstr>
      <vt:lpstr>Medication Assisted Treatment </vt:lpstr>
      <vt:lpstr>Major Goals of Medication Management</vt:lpstr>
      <vt:lpstr>Benefits of Medication Management</vt:lpstr>
      <vt:lpstr>Related Concerns</vt:lpstr>
      <vt:lpstr>What is Methadone?</vt:lpstr>
      <vt:lpstr>What does methadone do exactly</vt:lpstr>
      <vt:lpstr>How methadone differs from other opiates</vt:lpstr>
      <vt:lpstr>How to determine a stable dose </vt:lpstr>
      <vt:lpstr>How long do I use methadone?</vt:lpstr>
      <vt:lpstr>Methadone Dispensing Procedures</vt:lpstr>
      <vt:lpstr>Vivitrol (Naltrexone)</vt:lpstr>
      <vt:lpstr>Suboxone (BUPRENORPHINE)</vt:lpstr>
      <vt:lpstr>Hub and Spoke</vt:lpstr>
      <vt:lpstr>SOAR</vt:lpstr>
      <vt:lpstr>SBIRT</vt:lpstr>
      <vt:lpstr>ROSC</vt:lpstr>
      <vt:lpstr>How we are continuing to grow</vt:lpstr>
      <vt:lpstr>Community Outreach</vt:lpstr>
      <vt:lpstr>In closing…thank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Guidance Center</dc:title>
  <dc:creator>Melissa Ratliff</dc:creator>
  <cp:lastModifiedBy>Teagan Shull</cp:lastModifiedBy>
  <cp:revision>34</cp:revision>
  <cp:lastPrinted>2019-09-09T16:58:38Z</cp:lastPrinted>
  <dcterms:created xsi:type="dcterms:W3CDTF">2018-04-23T15:57:40Z</dcterms:created>
  <dcterms:modified xsi:type="dcterms:W3CDTF">2020-11-30T15:50:27Z</dcterms:modified>
</cp:coreProperties>
</file>